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81" r:id="rId5"/>
    <p:sldId id="258" r:id="rId6"/>
    <p:sldId id="259" r:id="rId7"/>
    <p:sldId id="283" r:id="rId8"/>
    <p:sldId id="284" r:id="rId9"/>
    <p:sldId id="261" r:id="rId10"/>
    <p:sldId id="285" r:id="rId11"/>
    <p:sldId id="286" r:id="rId12"/>
    <p:sldId id="287" r:id="rId13"/>
    <p:sldId id="262" r:id="rId14"/>
    <p:sldId id="263" r:id="rId15"/>
    <p:sldId id="288" r:id="rId16"/>
    <p:sldId id="264" r:id="rId17"/>
    <p:sldId id="260" r:id="rId18"/>
    <p:sldId id="289" r:id="rId19"/>
    <p:sldId id="265" r:id="rId20"/>
    <p:sldId id="292" r:id="rId21"/>
    <p:sldId id="266" r:id="rId22"/>
    <p:sldId id="293" r:id="rId23"/>
    <p:sldId id="290" r:id="rId24"/>
    <p:sldId id="291" r:id="rId25"/>
    <p:sldId id="267" r:id="rId26"/>
    <p:sldId id="268" r:id="rId27"/>
    <p:sldId id="294" r:id="rId28"/>
    <p:sldId id="270" r:id="rId29"/>
    <p:sldId id="27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22E-CDCE-4EC9-B348-C74B49B84B3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D986-33EE-46C5-B504-F0D26BEA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22E-CDCE-4EC9-B348-C74B49B84B3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D986-33EE-46C5-B504-F0D26BEA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22E-CDCE-4EC9-B348-C74B49B84B3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D986-33EE-46C5-B504-F0D26BEA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22E-CDCE-4EC9-B348-C74B49B84B3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D986-33EE-46C5-B504-F0D26BEA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22E-CDCE-4EC9-B348-C74B49B84B3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D986-33EE-46C5-B504-F0D26BEA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22E-CDCE-4EC9-B348-C74B49B84B3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D986-33EE-46C5-B504-F0D26BEA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22E-CDCE-4EC9-B348-C74B49B84B3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D986-33EE-46C5-B504-F0D26BEA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22E-CDCE-4EC9-B348-C74B49B84B3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D986-33EE-46C5-B504-F0D26BEA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22E-CDCE-4EC9-B348-C74B49B84B3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D986-33EE-46C5-B504-F0D26BEA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22E-CDCE-4EC9-B348-C74B49B84B3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D986-33EE-46C5-B504-F0D26BEA50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22E-CDCE-4EC9-B348-C74B49B84B3B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B4D986-33EE-46C5-B504-F0D26BEA50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B4D986-33EE-46C5-B504-F0D26BEA50E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D36722E-CDCE-4EC9-B348-C74B49B84B3B}" type="datetimeFigureOut">
              <a:rPr lang="en-US" smtClean="0"/>
              <a:t>5/19/2016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.ethics.gc.ca/eng/index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kelly@loyalistc.on.c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yalistcollege.com/about-loyalist/research-services/research-ethics-board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c.on.ca/images/resources/hguide-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yalistcollege.com/about-loyalist/research-services/research-ethics-boar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.ethics.gc.ca/pdf/eng/tcps2-2014/TCPS_2_FINAL_Web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.ethics.gc.ca/eng/index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4000" dirty="0" smtClean="0"/>
              <a:t>Research Ethics Board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8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Projects that require REB approval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CA" sz="2800" dirty="0" smtClean="0"/>
          </a:p>
          <a:p>
            <a:pPr marL="114300" indent="0">
              <a:buNone/>
            </a:pPr>
            <a:r>
              <a:rPr lang="en-CA" sz="3200" dirty="0" smtClean="0"/>
              <a:t>Studies involving human research </a:t>
            </a:r>
            <a:endParaRPr lang="en-CA" sz="3200" dirty="0"/>
          </a:p>
          <a:p>
            <a:pPr marL="114300" indent="0">
              <a:buNone/>
            </a:pPr>
            <a:endParaRPr lang="en-CA" sz="3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Conducted by College faculty, staff or students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Conducted on College premises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Involves use of resources/facilities at the College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8555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Projects that require REB approval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Student- and course-based research involving human participants</a:t>
            </a:r>
          </a:p>
          <a:p>
            <a:r>
              <a:rPr lang="en-CA" sz="2800" dirty="0"/>
              <a:t>Researchers outside the College who wish to conduct research using any member of the College community or College resources </a:t>
            </a:r>
          </a:p>
          <a:p>
            <a:r>
              <a:rPr lang="en-CA" sz="2800" dirty="0"/>
              <a:t>No data collection may begin until a researcher has </a:t>
            </a:r>
            <a:r>
              <a:rPr lang="en-CA" sz="2800" dirty="0" smtClean="0"/>
              <a:t>submitted an application to the REB and it has been approved by the REB</a:t>
            </a: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6015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Projects NOT requiring REB approval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Evaluations part of regular college business</a:t>
            </a:r>
          </a:p>
          <a:p>
            <a:pPr marL="114300" indent="0">
              <a:buNone/>
            </a:pPr>
            <a:r>
              <a:rPr lang="en-CA" sz="2400" dirty="0" smtClean="0"/>
              <a:t>(Student tests/exams, employee performance review)</a:t>
            </a:r>
          </a:p>
          <a:p>
            <a:r>
              <a:rPr lang="en-CA" sz="2800" dirty="0" smtClean="0"/>
              <a:t>Quality assurance studies/surveys</a:t>
            </a:r>
          </a:p>
          <a:p>
            <a:pPr marL="114300" indent="0">
              <a:buNone/>
            </a:pPr>
            <a:r>
              <a:rPr lang="en-CA" sz="2400" dirty="0" smtClean="0"/>
              <a:t>(Key Performance Indicators; student performance rates)</a:t>
            </a:r>
          </a:p>
          <a:p>
            <a:r>
              <a:rPr lang="en-CA" sz="2800" dirty="0" smtClean="0"/>
              <a:t>Usage/service surveys</a:t>
            </a:r>
          </a:p>
          <a:p>
            <a:pPr marL="114300" indent="0">
              <a:buNone/>
            </a:pPr>
            <a:r>
              <a:rPr lang="en-CA" sz="2400" dirty="0" smtClean="0"/>
              <a:t>(e.g. a library or cafeteria survey on usage/feedback)</a:t>
            </a:r>
          </a:p>
          <a:p>
            <a:r>
              <a:rPr lang="en-CA" sz="2800" dirty="0" smtClean="0"/>
              <a:t>Data collected  for college decision-making</a:t>
            </a:r>
          </a:p>
          <a:p>
            <a:pPr marL="114300" indent="0">
              <a:buNone/>
            </a:pPr>
            <a:r>
              <a:rPr lang="en-CA" sz="2400" dirty="0" smtClean="0"/>
              <a:t>(Program reviews, student course evaluations)</a:t>
            </a:r>
          </a:p>
          <a:p>
            <a:r>
              <a:rPr lang="en-CA" sz="2800" dirty="0" smtClean="0"/>
              <a:t>Use of secondary data from public sources</a:t>
            </a:r>
          </a:p>
        </p:txBody>
      </p:sp>
    </p:spTree>
    <p:extLst>
      <p:ext uri="{BB962C8B-B14F-4D97-AF65-F5344CB8AC3E}">
        <p14:creationId xmlns:p14="http://schemas.microsoft.com/office/powerpoint/2010/main" val="4209966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/>
              <a:t>A</a:t>
            </a:r>
            <a:r>
              <a:rPr lang="en-CA" sz="3600" dirty="0" smtClean="0"/>
              <a:t>pplying for REB approval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Step 1: Complete TCPS 2 </a:t>
            </a:r>
            <a:r>
              <a:rPr lang="en-CA" sz="2800" dirty="0"/>
              <a:t>online tutorial </a:t>
            </a:r>
            <a:r>
              <a:rPr lang="en-CA" sz="2800" dirty="0">
                <a:hlinkClick r:id="rId2"/>
              </a:rPr>
              <a:t>http://www.pre.ethics.gc.ca/eng/index</a:t>
            </a:r>
            <a:r>
              <a:rPr lang="en-CA" sz="2800" dirty="0" smtClean="0">
                <a:hlinkClick r:id="rId2"/>
              </a:rPr>
              <a:t>/</a:t>
            </a:r>
            <a:endParaRPr lang="en-CA" sz="2800" dirty="0" smtClean="0"/>
          </a:p>
          <a:p>
            <a:r>
              <a:rPr lang="en-CA" sz="2800" dirty="0" smtClean="0"/>
              <a:t>Fill out appropriate application form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Loyalist application (if study is at Loyalist only)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Or multi-site application if conducting research at more than one college</a:t>
            </a:r>
          </a:p>
          <a:p>
            <a:r>
              <a:rPr lang="en-CA" sz="2800" dirty="0" smtClean="0"/>
              <a:t>Include all consent forms, information letters, questionnaires and supporting documents with application</a:t>
            </a:r>
          </a:p>
        </p:txBody>
      </p:sp>
    </p:spTree>
    <p:extLst>
      <p:ext uri="{BB962C8B-B14F-4D97-AF65-F5344CB8AC3E}">
        <p14:creationId xmlns:p14="http://schemas.microsoft.com/office/powerpoint/2010/main" val="3294355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Application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If </a:t>
            </a:r>
            <a:r>
              <a:rPr lang="en-CA" sz="2800" dirty="0"/>
              <a:t>you have questions, contact: </a:t>
            </a:r>
            <a:endParaRPr lang="en-CA" sz="2800" dirty="0" smtClean="0"/>
          </a:p>
          <a:p>
            <a:pPr marL="114300" indent="0" algn="ctr">
              <a:spcBef>
                <a:spcPts val="0"/>
              </a:spcBef>
              <a:buNone/>
            </a:pPr>
            <a:r>
              <a:rPr lang="en-CA" sz="2800" dirty="0" smtClean="0"/>
              <a:t>Carly Kelly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en-CA" sz="2800" dirty="0" smtClean="0"/>
              <a:t>Research Analyst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en-CA" sz="2800" dirty="0" smtClean="0"/>
              <a:t>Research Services Office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en-CA" sz="2800" dirty="0" smtClean="0"/>
              <a:t>(613) 969-1913, ext. 2363</a:t>
            </a:r>
          </a:p>
          <a:p>
            <a:pPr marL="114300" indent="0" algn="ctr">
              <a:buNone/>
            </a:pPr>
            <a:r>
              <a:rPr lang="en-CA" sz="2800" dirty="0" smtClean="0">
                <a:hlinkClick r:id="rId2"/>
              </a:rPr>
              <a:t>ckelly@loyalistc.on.ca</a:t>
            </a:r>
            <a:endParaRPr lang="en-CA" sz="2800" dirty="0"/>
          </a:p>
          <a:p>
            <a:r>
              <a:rPr lang="en-CA" sz="2800" dirty="0" smtClean="0"/>
              <a:t>Or make </a:t>
            </a:r>
            <a:r>
              <a:rPr lang="en-CA" sz="2800" dirty="0"/>
              <a:t>appointment to meet REB for a Q&amp;A at a scheduled monthly meeting </a:t>
            </a:r>
          </a:p>
          <a:p>
            <a:r>
              <a:rPr lang="en-CA" sz="2800" dirty="0" smtClean="0"/>
              <a:t>Contact </a:t>
            </a:r>
            <a:r>
              <a:rPr lang="en-CA" sz="2800" dirty="0"/>
              <a:t>Carly to do </a:t>
            </a:r>
            <a:r>
              <a:rPr lang="en-CA" sz="2800" dirty="0" smtClean="0"/>
              <a:t>so</a:t>
            </a:r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7137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Application Process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CA" sz="2800" dirty="0" smtClean="0"/>
              <a:t>Important reminders about application process:</a:t>
            </a:r>
          </a:p>
          <a:p>
            <a:r>
              <a:rPr lang="en-CA" sz="2400" dirty="0" smtClean="0"/>
              <a:t>Research officer will answer basic questions about an application</a:t>
            </a:r>
          </a:p>
          <a:p>
            <a:r>
              <a:rPr lang="en-CA" sz="2400" dirty="0" smtClean="0"/>
              <a:t>Research officer’s role is not to edit, proof-read, analyze or evaluate the quality of your application or your research methodology </a:t>
            </a:r>
          </a:p>
          <a:p>
            <a:r>
              <a:rPr lang="en-CA" sz="2400" dirty="0" smtClean="0"/>
              <a:t>Submit your application to the research officer</a:t>
            </a:r>
          </a:p>
          <a:p>
            <a:r>
              <a:rPr lang="en-CA" sz="2400" dirty="0" smtClean="0"/>
              <a:t>The REB strives to review and respond to applications within two weeks (not in July and August)</a:t>
            </a:r>
          </a:p>
          <a:p>
            <a:r>
              <a:rPr lang="en-CA" sz="2400" dirty="0"/>
              <a:t>M</a:t>
            </a:r>
            <a:r>
              <a:rPr lang="en-CA" sz="2400" dirty="0" smtClean="0"/>
              <a:t>ulti-site REB reviews – for a study at more than one college – typically take longer for approval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37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REB evaluation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CA" sz="2800" dirty="0" smtClean="0"/>
              <a:t>Types of review</a:t>
            </a:r>
          </a:p>
          <a:p>
            <a:pPr marL="628650" indent="-514350">
              <a:buFont typeface="+mj-lt"/>
              <a:buAutoNum type="arabicPeriod"/>
            </a:pPr>
            <a:r>
              <a:rPr lang="en-CA" sz="2800" dirty="0" smtClean="0"/>
              <a:t>Delegated review: if study is deemed minimal risk, REB chair and one member review</a:t>
            </a:r>
          </a:p>
          <a:p>
            <a:pPr marL="628650" indent="-514350">
              <a:buFont typeface="+mj-lt"/>
              <a:buAutoNum type="arabicPeriod"/>
            </a:pPr>
            <a:r>
              <a:rPr lang="en-CA" sz="2800" dirty="0" smtClean="0"/>
              <a:t>Full-board review: if study is deemed of higher risk, a quorum of REB members review/discuss at monthly meeting</a:t>
            </a:r>
          </a:p>
          <a:p>
            <a:pPr marL="114300" indent="0">
              <a:buNone/>
            </a:pPr>
            <a:endParaRPr lang="en-CA" sz="2800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053476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Criteria REB use to assess  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Level of risk to participants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Informed consent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Precautions/considerations for vulnerable populations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Safeguards: privacy and confidentiality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Potential conflict of interest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4992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 smtClean="0"/>
              <a:t/>
            </a:r>
            <a:br>
              <a:rPr lang="en-CA" sz="4800" dirty="0" smtClean="0"/>
            </a:br>
            <a:r>
              <a:rPr lang="en-CA" sz="3600" dirty="0" smtClean="0"/>
              <a:t>Level </a:t>
            </a:r>
            <a:r>
              <a:rPr lang="en-CA" sz="3600" dirty="0"/>
              <a:t>of risk to participants</a:t>
            </a:r>
            <a:r>
              <a:rPr lang="en-CA" sz="4800" dirty="0"/>
              <a:t/>
            </a:r>
            <a:br>
              <a:rPr lang="en-CA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Physical risks</a:t>
            </a:r>
          </a:p>
          <a:p>
            <a:r>
              <a:rPr lang="en-CA" sz="2400" dirty="0" smtClean="0"/>
              <a:t>Psychological and/or emotional risks</a:t>
            </a:r>
          </a:p>
          <a:p>
            <a:r>
              <a:rPr lang="en-CA" sz="2400" dirty="0" smtClean="0"/>
              <a:t>Social risks (including economic)</a:t>
            </a:r>
            <a:endParaRPr lang="en-CA" sz="2400" dirty="0"/>
          </a:p>
          <a:p>
            <a:pPr marL="114300" indent="0">
              <a:buNone/>
            </a:pPr>
            <a:r>
              <a:rPr lang="en-CA" sz="2400" b="1" dirty="0" smtClean="0"/>
              <a:t>Minimal risk</a:t>
            </a:r>
            <a:r>
              <a:rPr lang="en-CA" sz="2400" dirty="0" smtClean="0"/>
              <a:t>: anticipated risk to participants would be no greater than those encountered in ordinary daily life</a:t>
            </a:r>
          </a:p>
          <a:p>
            <a:pPr marL="114300" indent="0">
              <a:buNone/>
            </a:pPr>
            <a:r>
              <a:rPr lang="en-CA" sz="2400" dirty="0" smtClean="0"/>
              <a:t>(Examples: non-identifiable questionnaires, interviews, surveys; lab studies using previously collected samples; non-invasive procedures)</a:t>
            </a:r>
            <a:endParaRPr lang="en-CA" sz="2400" dirty="0"/>
          </a:p>
          <a:p>
            <a:r>
              <a:rPr lang="en-CA" sz="2400" dirty="0" smtClean="0"/>
              <a:t>Study deemed more than minimal risk must offer methods to mitigate risk and consider the risk benefit to participants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5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Informed Consent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CA" sz="2800" dirty="0"/>
              <a:t>R</a:t>
            </a:r>
            <a:r>
              <a:rPr lang="en-CA" sz="2800" dirty="0" smtClean="0"/>
              <a:t>esearchers must fully &amp; clearly inform participants:</a:t>
            </a:r>
          </a:p>
          <a:p>
            <a:r>
              <a:rPr lang="en-CA" sz="2400" dirty="0" smtClean="0"/>
              <a:t>About the purpose and nature of the research</a:t>
            </a:r>
          </a:p>
          <a:p>
            <a:r>
              <a:rPr lang="en-CA" sz="2400" dirty="0" smtClean="0"/>
              <a:t>About potential risk(s) and benefit(s) to participants</a:t>
            </a:r>
          </a:p>
          <a:p>
            <a:r>
              <a:rPr lang="en-CA" sz="2400" dirty="0" smtClean="0"/>
              <a:t>Their participation is entirely voluntary</a:t>
            </a:r>
          </a:p>
          <a:p>
            <a:r>
              <a:rPr lang="en-CA" sz="2400" dirty="0" smtClean="0"/>
              <a:t>They may withdraw at any time, without providing a reason, without penalty</a:t>
            </a:r>
          </a:p>
          <a:p>
            <a:r>
              <a:rPr lang="en-CA" sz="2400" dirty="0" smtClean="0"/>
              <a:t>That if they are not able to give informed consent, they are not eligible to participate</a:t>
            </a:r>
          </a:p>
          <a:p>
            <a:pPr marL="114300" indent="0">
              <a:buNone/>
            </a:pPr>
            <a:endParaRPr lang="en-CA" sz="2400" dirty="0"/>
          </a:p>
          <a:p>
            <a:pPr marL="114300" indent="0">
              <a:buNone/>
            </a:pPr>
            <a:endParaRPr lang="en-CA" sz="2400" dirty="0" smtClean="0"/>
          </a:p>
          <a:p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6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To start … let’s define our terms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CA" sz="2800" b="1" dirty="0" smtClean="0"/>
              <a:t>Research</a:t>
            </a:r>
          </a:p>
          <a:p>
            <a:pPr marL="114300" indent="0">
              <a:buNone/>
            </a:pPr>
            <a:r>
              <a:rPr lang="en-CA" sz="2400" i="1" dirty="0" smtClean="0"/>
              <a:t>A disciplined inquiry or investigation with the goal of gaining or extending knowledge.</a:t>
            </a:r>
          </a:p>
          <a:p>
            <a:pPr marL="114300" indent="0">
              <a:buNone/>
            </a:pPr>
            <a:r>
              <a:rPr lang="en-CA" sz="2800" b="1" dirty="0" smtClean="0"/>
              <a:t>Ethics</a:t>
            </a:r>
          </a:p>
          <a:p>
            <a:pPr marL="114300" indent="0">
              <a:buNone/>
            </a:pPr>
            <a:r>
              <a:rPr lang="en-CA" sz="2400" i="1" dirty="0" smtClean="0"/>
              <a:t>Principles or values used to define acceptable conduct. Ethical guidelines help distinguish between good and bad and right or wrong.</a:t>
            </a:r>
          </a:p>
          <a:p>
            <a:pPr marL="114300" indent="0">
              <a:buNone/>
            </a:pPr>
            <a:r>
              <a:rPr lang="en-CA" sz="2800" b="1" dirty="0" smtClean="0"/>
              <a:t>Research Ethics</a:t>
            </a:r>
          </a:p>
          <a:p>
            <a:pPr marL="114300" indent="0">
              <a:buNone/>
            </a:pPr>
            <a:r>
              <a:rPr lang="en-CA" sz="2400" i="1" dirty="0" smtClean="0"/>
              <a:t>Applying sound moral principles when conducting scientific inquiry.</a:t>
            </a:r>
          </a:p>
          <a:p>
            <a:pPr marL="114300" indent="0">
              <a:buNone/>
            </a:pPr>
            <a:endParaRPr lang="en-CA" sz="2400" i="1" dirty="0" smtClean="0"/>
          </a:p>
          <a:p>
            <a:pPr marL="114300" indent="0">
              <a:buNone/>
            </a:pPr>
            <a:endParaRPr lang="en-CA" b="1" dirty="0" smtClean="0"/>
          </a:p>
          <a:p>
            <a:pPr marL="11430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50843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Informed Consent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CA" sz="2400" u="sng" dirty="0" smtClean="0"/>
              <a:t>Important reminders:</a:t>
            </a:r>
            <a:endParaRPr lang="en-US" sz="2400" dirty="0"/>
          </a:p>
          <a:p>
            <a:pPr lvl="0"/>
            <a:r>
              <a:rPr lang="en-US" sz="2400" dirty="0" smtClean="0"/>
              <a:t>Consent forms must be clear and easy to understand</a:t>
            </a:r>
          </a:p>
          <a:p>
            <a:pPr lvl="0"/>
            <a:r>
              <a:rPr lang="en-US" sz="2400" dirty="0" smtClean="0"/>
              <a:t>Participants </a:t>
            </a:r>
            <a:r>
              <a:rPr lang="en-US" sz="2400" dirty="0"/>
              <a:t>should </a:t>
            </a:r>
            <a:r>
              <a:rPr lang="en-US" sz="2400" i="1" dirty="0"/>
              <a:t>actively</a:t>
            </a:r>
            <a:r>
              <a:rPr lang="en-US" sz="2400" dirty="0"/>
              <a:t> choose whether or not to </a:t>
            </a:r>
            <a:r>
              <a:rPr lang="en-US" sz="2400" dirty="0" smtClean="0"/>
              <a:t>participate </a:t>
            </a:r>
          </a:p>
          <a:p>
            <a:pPr lvl="0"/>
            <a:r>
              <a:rPr lang="en-US" sz="2400" dirty="0" smtClean="0"/>
              <a:t>A </a:t>
            </a:r>
            <a:r>
              <a:rPr lang="en-US" sz="2400" dirty="0"/>
              <a:t>lack of response (i.e. a statement such </a:t>
            </a:r>
            <a:r>
              <a:rPr lang="en-US" sz="2400" dirty="0" smtClean="0"/>
              <a:t>as: “Your consent to participate will </a:t>
            </a:r>
            <a:r>
              <a:rPr lang="en-US" sz="2400" dirty="0"/>
              <a:t>be assumed </a:t>
            </a:r>
            <a:r>
              <a:rPr lang="en-US" sz="2400" dirty="0" smtClean="0"/>
              <a:t>unless </a:t>
            </a:r>
            <a:r>
              <a:rPr lang="en-US" sz="2400" dirty="0"/>
              <a:t>you indicate otherwise to the researchers”) </a:t>
            </a:r>
            <a:r>
              <a:rPr lang="en-US" sz="2400" dirty="0" smtClean="0"/>
              <a:t>does not qualify as informed consent</a:t>
            </a:r>
            <a:endParaRPr lang="en-US" sz="2400" dirty="0"/>
          </a:p>
          <a:p>
            <a:pPr lvl="0"/>
            <a:r>
              <a:rPr lang="en-US" sz="2400" dirty="0"/>
              <a:t>Written consent is not required in all circumstances. For example, </a:t>
            </a:r>
            <a:r>
              <a:rPr lang="en-US" sz="2400" dirty="0" smtClean="0"/>
              <a:t>it may be acceptable to require participants </a:t>
            </a:r>
            <a:r>
              <a:rPr lang="en-US" sz="2400" dirty="0"/>
              <a:t>click a box in an online survey or provide verbal </a:t>
            </a:r>
            <a:r>
              <a:rPr lang="en-US" sz="2400" dirty="0" smtClean="0"/>
              <a:t>consent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52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Privacy and Confidentiality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Informed Consent forms must tell participants how their privacy and confidentiality will be assured </a:t>
            </a:r>
          </a:p>
          <a:p>
            <a:r>
              <a:rPr lang="en-CA" dirty="0" smtClean="0"/>
              <a:t>Privacy of participants </a:t>
            </a:r>
            <a:r>
              <a:rPr lang="en-CA" u="sng" dirty="0" smtClean="0"/>
              <a:t>must</a:t>
            </a:r>
            <a:r>
              <a:rPr lang="en-CA" dirty="0" smtClean="0"/>
              <a:t> be maintained </a:t>
            </a:r>
            <a:r>
              <a:rPr lang="en-CA" i="1" dirty="0" smtClean="0"/>
              <a:t>during </a:t>
            </a:r>
            <a:r>
              <a:rPr lang="en-CA" dirty="0" smtClean="0"/>
              <a:t>the research stage and </a:t>
            </a:r>
            <a:r>
              <a:rPr lang="en-CA" i="1" dirty="0" smtClean="0"/>
              <a:t>afterwards </a:t>
            </a:r>
            <a:r>
              <a:rPr lang="en-CA" dirty="0" smtClean="0"/>
              <a:t>(data collection and disposal)</a:t>
            </a:r>
          </a:p>
          <a:p>
            <a:r>
              <a:rPr lang="en-CA" dirty="0" smtClean="0"/>
              <a:t>Data storage: locked file cabinets, locked office</a:t>
            </a:r>
          </a:p>
          <a:p>
            <a:r>
              <a:rPr lang="en-CA" dirty="0" smtClean="0"/>
              <a:t>Limited access: coding of data, security clearance</a:t>
            </a:r>
          </a:p>
          <a:p>
            <a:r>
              <a:rPr lang="en-CA" dirty="0" smtClean="0"/>
              <a:t>Technological safeguards: password protected, encryption, biometrics</a:t>
            </a:r>
          </a:p>
          <a:p>
            <a:r>
              <a:rPr lang="en-CA" dirty="0" smtClean="0"/>
              <a:t>Data </a:t>
            </a:r>
            <a:r>
              <a:rPr lang="en-CA" dirty="0"/>
              <a:t>sent to the United States, or uploaded to </a:t>
            </a:r>
            <a:r>
              <a:rPr lang="en-CA" dirty="0" smtClean="0"/>
              <a:t>U.S.-based servers </a:t>
            </a:r>
            <a:r>
              <a:rPr lang="en-CA" dirty="0"/>
              <a:t>(e.g. Survey Monkey), are  open to access by </a:t>
            </a:r>
            <a:r>
              <a:rPr lang="en-CA" dirty="0" smtClean="0"/>
              <a:t>U.S. </a:t>
            </a:r>
            <a:r>
              <a:rPr lang="en-CA" dirty="0"/>
              <a:t>regulatory bodies.  Researchers must inform </a:t>
            </a:r>
            <a:r>
              <a:rPr lang="en-CA" dirty="0" smtClean="0"/>
              <a:t>participants </a:t>
            </a:r>
            <a:r>
              <a:rPr lang="en-CA" dirty="0"/>
              <a:t>of this </a:t>
            </a:r>
            <a:r>
              <a:rPr lang="en-CA" dirty="0" smtClean="0"/>
              <a:t>fact.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45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Personal Health Information Protection Act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 smtClean="0"/>
              <a:t>PHIPA </a:t>
            </a:r>
            <a:r>
              <a:rPr lang="en-US" b="1" dirty="0"/>
              <a:t>Requirements  </a:t>
            </a:r>
            <a:endParaRPr lang="en-US" dirty="0"/>
          </a:p>
          <a:p>
            <a:pPr lvl="0"/>
            <a:r>
              <a:rPr lang="en-US" dirty="0"/>
              <a:t>Paper files with identifiable information must be kept in a locked cabinet </a:t>
            </a:r>
            <a:r>
              <a:rPr lang="en-US" dirty="0" smtClean="0"/>
              <a:t>in </a:t>
            </a:r>
            <a:r>
              <a:rPr lang="en-US" dirty="0"/>
              <a:t>a locked office </a:t>
            </a:r>
            <a:r>
              <a:rPr lang="en-US" dirty="0" smtClean="0"/>
              <a:t>(e.g. not </a:t>
            </a:r>
            <a:r>
              <a:rPr lang="en-US" dirty="0"/>
              <a:t>at home)</a:t>
            </a:r>
          </a:p>
          <a:p>
            <a:pPr lvl="0"/>
            <a:r>
              <a:rPr lang="en-US" dirty="0"/>
              <a:t>Electronic files with identifiable information </a:t>
            </a:r>
            <a:r>
              <a:rPr lang="en-US" dirty="0" smtClean="0"/>
              <a:t>must </a:t>
            </a:r>
            <a:r>
              <a:rPr lang="en-US" dirty="0"/>
              <a:t>be stored on a password-protected computer on a secure network (i.e.  </a:t>
            </a:r>
            <a:r>
              <a:rPr lang="en-US" dirty="0" smtClean="0"/>
              <a:t>virus </a:t>
            </a:r>
            <a:r>
              <a:rPr lang="en-US" dirty="0"/>
              <a:t>protection, file backup, firewall) or they must be encrypted.</a:t>
            </a:r>
          </a:p>
          <a:p>
            <a:pPr lvl="0"/>
            <a:r>
              <a:rPr lang="en-US" dirty="0"/>
              <a:t>Electronic files with identifiable information may be stored on mobile devices (e.g. laptop, CD, USB, PDA), but no alternative method of storage; these files must be encrypted.</a:t>
            </a:r>
          </a:p>
          <a:p>
            <a:pPr lvl="0"/>
            <a:r>
              <a:rPr lang="en-US" dirty="0"/>
              <a:t>Identifying and/or identifiable PHI cannot be transmitted by email unless it is encrypted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Coding</a:t>
            </a:r>
            <a:endParaRPr lang="en-US" dirty="0"/>
          </a:p>
          <a:p>
            <a:pPr lvl="0"/>
            <a:r>
              <a:rPr lang="en-US" dirty="0"/>
              <a:t>Identifying and/or identifiable PHI </a:t>
            </a:r>
            <a:r>
              <a:rPr lang="en-US" dirty="0" smtClean="0"/>
              <a:t>must </a:t>
            </a:r>
            <a:r>
              <a:rPr lang="en-US" dirty="0"/>
              <a:t>be protected </a:t>
            </a:r>
            <a:r>
              <a:rPr lang="en-US" dirty="0" smtClean="0"/>
              <a:t>by </a:t>
            </a:r>
            <a:r>
              <a:rPr lang="en-US" dirty="0"/>
              <a:t>coding system</a:t>
            </a:r>
          </a:p>
          <a:p>
            <a:pPr lvl="0"/>
            <a:r>
              <a:rPr lang="en-US" dirty="0"/>
              <a:t>The code (study ID and identifiable PHI) must be isolated from study data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stored </a:t>
            </a:r>
            <a:r>
              <a:rPr lang="en-US" dirty="0"/>
              <a:t>in a secure manner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48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Vulnerable Populations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CA" b="1" dirty="0" smtClean="0"/>
              <a:t>Vulnerable populations include people:</a:t>
            </a:r>
          </a:p>
          <a:p>
            <a:r>
              <a:rPr lang="en-CA" dirty="0" smtClean="0"/>
              <a:t>Under age 18</a:t>
            </a:r>
          </a:p>
          <a:p>
            <a:r>
              <a:rPr lang="en-CA" dirty="0" smtClean="0"/>
              <a:t>With intellectual difficulties or mental illness</a:t>
            </a:r>
          </a:p>
          <a:p>
            <a:r>
              <a:rPr lang="en-CA" dirty="0" smtClean="0"/>
              <a:t>Receiving medical treatment; with on-going health issues; </a:t>
            </a:r>
            <a:r>
              <a:rPr lang="en-CA" dirty="0" err="1" smtClean="0"/>
              <a:t>ini</a:t>
            </a:r>
            <a:r>
              <a:rPr lang="en-CA" dirty="0" smtClean="0"/>
              <a:t> medical emergencies; in long-term care</a:t>
            </a:r>
          </a:p>
          <a:p>
            <a:r>
              <a:rPr lang="en-CA" dirty="0" smtClean="0"/>
              <a:t>In prison</a:t>
            </a:r>
          </a:p>
          <a:p>
            <a:r>
              <a:rPr lang="en-US" dirty="0" smtClean="0"/>
              <a:t>Who are elderly </a:t>
            </a:r>
          </a:p>
          <a:p>
            <a:r>
              <a:rPr lang="en-US" dirty="0" smtClean="0"/>
              <a:t>Aboriginal people</a:t>
            </a:r>
            <a:r>
              <a:rPr lang="en-US" dirty="0"/>
              <a:t>				 </a:t>
            </a:r>
            <a:endParaRPr lang="en-US" dirty="0" smtClean="0"/>
          </a:p>
          <a:p>
            <a:r>
              <a:rPr lang="en-US" dirty="0" smtClean="0"/>
              <a:t>People living in poverty</a:t>
            </a:r>
          </a:p>
          <a:p>
            <a:r>
              <a:rPr lang="en-US" dirty="0"/>
              <a:t>O</a:t>
            </a:r>
            <a:r>
              <a:rPr lang="en-US" dirty="0" smtClean="0"/>
              <a:t>therwise unable to consent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86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Conflict of Interest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conflict of interest may be real, potential or perceived</a:t>
            </a:r>
          </a:p>
          <a:p>
            <a:r>
              <a:rPr lang="en-CA" dirty="0" smtClean="0"/>
              <a:t>Conflict of interest may involve the researcher, the institution and/or participants</a:t>
            </a:r>
          </a:p>
          <a:p>
            <a:r>
              <a:rPr lang="en-CA" dirty="0" smtClean="0"/>
              <a:t>A conflict of interest may jeopardize integrity of research</a:t>
            </a:r>
          </a:p>
          <a:p>
            <a:pPr marL="114300" indent="0">
              <a:buNone/>
            </a:pPr>
            <a:r>
              <a:rPr lang="en-CA" sz="2800" dirty="0" smtClean="0"/>
              <a:t>Some examples:</a:t>
            </a:r>
          </a:p>
          <a:p>
            <a:r>
              <a:rPr lang="en-CA" dirty="0" smtClean="0"/>
              <a:t>Power imbalance (boss/employee; teacher/student)</a:t>
            </a:r>
          </a:p>
          <a:p>
            <a:r>
              <a:rPr lang="en-CA" dirty="0" smtClean="0"/>
              <a:t>Interpersonal relationship (e.g. between researcher and participant)</a:t>
            </a:r>
          </a:p>
          <a:p>
            <a:r>
              <a:rPr lang="en-CA" dirty="0" smtClean="0"/>
              <a:t>Researcher has dual roles</a:t>
            </a:r>
          </a:p>
          <a:p>
            <a:r>
              <a:rPr lang="en-CA" dirty="0" smtClean="0"/>
              <a:t>Financial gain or reward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08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Types of REB decisions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CA" sz="2800" dirty="0" smtClean="0"/>
              <a:t>When the REB reviews your application, it will deliver one of the following decisions:</a:t>
            </a:r>
          </a:p>
          <a:p>
            <a:r>
              <a:rPr lang="en-CA" sz="2800" dirty="0" smtClean="0"/>
              <a:t>Approved </a:t>
            </a:r>
          </a:p>
          <a:p>
            <a:pPr marL="114300" indent="0">
              <a:buNone/>
            </a:pPr>
            <a:r>
              <a:rPr lang="en-CA" sz="2400" dirty="0" smtClean="0"/>
              <a:t>(You may begin data collection)</a:t>
            </a:r>
          </a:p>
          <a:p>
            <a:pPr marL="114300" indent="0">
              <a:buNone/>
            </a:pPr>
            <a:endParaRPr lang="en-CA" sz="2400" dirty="0" smtClean="0"/>
          </a:p>
          <a:p>
            <a:r>
              <a:rPr lang="en-CA" sz="2800" dirty="0" smtClean="0"/>
              <a:t>Recommended for Approval </a:t>
            </a:r>
          </a:p>
          <a:p>
            <a:pPr marL="114300" indent="0">
              <a:buNone/>
            </a:pPr>
            <a:r>
              <a:rPr lang="en-CA" sz="2400" dirty="0" smtClean="0"/>
              <a:t>(Questions from REB need to be addressed. You must submit revised application for review by REB chair &amp; Research Services Officer)</a:t>
            </a:r>
          </a:p>
        </p:txBody>
      </p:sp>
    </p:spTree>
    <p:extLst>
      <p:ext uri="{BB962C8B-B14F-4D97-AF65-F5344CB8AC3E}">
        <p14:creationId xmlns:p14="http://schemas.microsoft.com/office/powerpoint/2010/main" val="3397477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Types of REB decisions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Pending </a:t>
            </a:r>
            <a:r>
              <a:rPr lang="en-CA" sz="2800" dirty="0" smtClean="0"/>
              <a:t>Approval</a:t>
            </a:r>
          </a:p>
          <a:p>
            <a:pPr marL="114300" indent="0">
              <a:buNone/>
            </a:pPr>
            <a:r>
              <a:rPr lang="en-CA" sz="2400" dirty="0" smtClean="0"/>
              <a:t>(Significant issues/questions from REB to be addressed. Revised application must be resubmitted for review by REB.)</a:t>
            </a:r>
          </a:p>
          <a:p>
            <a:pPr marL="114300" indent="0">
              <a:buNone/>
            </a:pPr>
            <a:endParaRPr lang="en-CA" sz="2400" dirty="0" smtClean="0"/>
          </a:p>
          <a:p>
            <a:r>
              <a:rPr lang="en-CA" sz="2800" dirty="0" smtClean="0"/>
              <a:t>Not approved</a:t>
            </a:r>
          </a:p>
          <a:p>
            <a:pPr marL="114300" indent="0">
              <a:buNone/>
            </a:pPr>
            <a:r>
              <a:rPr lang="en-CA" sz="2400" dirty="0" smtClean="0"/>
              <a:t>(Applicant may appeal decision. The REB at Durham College would be the appeal board for Loyalist College.)</a:t>
            </a:r>
          </a:p>
          <a:p>
            <a:pPr marL="114300" indent="0">
              <a:buNone/>
            </a:pPr>
            <a:endParaRPr lang="en-CA" sz="2800" dirty="0"/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5616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Web link to Loyalist REB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www.loyalistcollege.com/about-loyalist/research-services/research-ethics-board/</a:t>
            </a:r>
            <a:endParaRPr lang="en-US" dirty="0"/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r>
              <a:rPr lang="en-US" b="1" dirty="0" smtClean="0"/>
              <a:t>REB </a:t>
            </a:r>
            <a:r>
              <a:rPr lang="en-US" b="1" dirty="0"/>
              <a:t>Policies and </a:t>
            </a:r>
            <a:r>
              <a:rPr lang="en-US" b="1" dirty="0" smtClean="0"/>
              <a:t>Forms</a:t>
            </a:r>
          </a:p>
          <a:p>
            <a:r>
              <a:rPr lang="en-CA" dirty="0" smtClean="0"/>
              <a:t>AOP 220: Integrity in Research and Scholarship (under review)</a:t>
            </a:r>
          </a:p>
          <a:p>
            <a:r>
              <a:rPr lang="en-CA" dirty="0" smtClean="0"/>
              <a:t>Loyalist College REB application form</a:t>
            </a:r>
          </a:p>
          <a:p>
            <a:r>
              <a:rPr lang="en-CA" dirty="0" smtClean="0"/>
              <a:t>Completion and Termination form</a:t>
            </a:r>
          </a:p>
          <a:p>
            <a:r>
              <a:rPr lang="en-CA" dirty="0" smtClean="0"/>
              <a:t>Renewal and Amendment form</a:t>
            </a:r>
          </a:p>
          <a:p>
            <a:r>
              <a:rPr lang="en-CA" dirty="0" smtClean="0"/>
              <a:t>Adverse Event form</a:t>
            </a:r>
            <a:endParaRPr lang="en-CA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68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Questions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04864"/>
            <a:ext cx="2934250" cy="2520000"/>
          </a:xfrm>
        </p:spPr>
      </p:pic>
    </p:spTree>
    <p:extLst>
      <p:ext uri="{BB962C8B-B14F-4D97-AF65-F5344CB8AC3E}">
        <p14:creationId xmlns:p14="http://schemas.microsoft.com/office/powerpoint/2010/main" val="2378128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Sarah Matthews, Research Services Officer, Applied Research Office, St. Lawrence College, Kingston</a:t>
            </a:r>
          </a:p>
          <a:p>
            <a:r>
              <a:rPr lang="en-CA" dirty="0" smtClean="0"/>
              <a:t>Canadian Institutes of Health Research, Natural Sciences and Engineering Research Council of Canada, Social Sciences and Humanities Research Council of Canada, Tri-Council Policy Statement: Ethical Conduct for Research Involving Humans, December 2014.</a:t>
            </a:r>
          </a:p>
          <a:p>
            <a:r>
              <a:rPr lang="en-CA" i="1" dirty="0" smtClean="0"/>
              <a:t>A Guide to the Personal Health Information Protection Act, December 2004, </a:t>
            </a:r>
            <a:r>
              <a:rPr lang="en-CA" dirty="0" smtClean="0"/>
              <a:t>by Ann Cavoukian, Ph.D., Information &amp; Privacy Commissioner for Ontario.</a:t>
            </a:r>
            <a:r>
              <a:rPr lang="en-CA" i="1" dirty="0"/>
              <a:t>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www.ipc.on.ca/images/resources/hguide-e.pdf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7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What is an REB?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A panel that evaluates research proposals involving human participants</a:t>
            </a:r>
          </a:p>
          <a:p>
            <a:r>
              <a:rPr lang="en-CA" sz="2400" dirty="0" smtClean="0"/>
              <a:t>Deliberations &amp; decisions are confidential</a:t>
            </a:r>
          </a:p>
          <a:p>
            <a:r>
              <a:rPr lang="en-CA" sz="2400" dirty="0" smtClean="0"/>
              <a:t>REB members have a range of experience and expertise (data collection, research, science, technology, legal knowledge, ethics guidelines)</a:t>
            </a:r>
          </a:p>
          <a:p>
            <a:r>
              <a:rPr lang="en-CA" sz="2400" dirty="0" smtClean="0"/>
              <a:t>Primary </a:t>
            </a:r>
            <a:r>
              <a:rPr lang="en-US" sz="2400" dirty="0" smtClean="0"/>
              <a:t>duty: to ensure human participants in a research study are protected and respected</a:t>
            </a:r>
          </a:p>
          <a:p>
            <a:r>
              <a:rPr lang="en-CA" sz="2400" dirty="0" smtClean="0"/>
              <a:t>REB members function as advocates on behalf of human participants in a proposed study</a:t>
            </a:r>
          </a:p>
          <a:p>
            <a:pPr marL="114300" indent="0">
              <a:buNone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061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The REB at Loyalist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Functions independently from the College</a:t>
            </a:r>
          </a:p>
          <a:p>
            <a:r>
              <a:rPr lang="en-CA" sz="2800" dirty="0" smtClean="0"/>
              <a:t>Receives no financial compensation</a:t>
            </a:r>
          </a:p>
          <a:p>
            <a:r>
              <a:rPr lang="en-CA" sz="2800" dirty="0" smtClean="0"/>
              <a:t>Faculty and staff of the College; at least one community member (all are volunteers)</a:t>
            </a:r>
          </a:p>
          <a:p>
            <a:r>
              <a:rPr lang="en-CA" sz="2800" dirty="0" smtClean="0"/>
              <a:t>Formed in 2015; meets monthly </a:t>
            </a:r>
          </a:p>
          <a:p>
            <a:r>
              <a:rPr lang="en-CA" sz="2800" dirty="0" smtClean="0"/>
              <a:t>St. Lawrence College REB evaluated Loyalist applications before 2015</a:t>
            </a:r>
          </a:p>
          <a:p>
            <a:r>
              <a:rPr lang="en-CA" sz="2800" dirty="0" smtClean="0"/>
              <a:t>Loyalist faculty member Dr. Karen Holder sat on the St. Lawrence REB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721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Who is on Loyalist’s REB?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A minimum of five members (faculty &amp; staff)</a:t>
            </a:r>
          </a:p>
          <a:p>
            <a:r>
              <a:rPr lang="en-CA" sz="2800" dirty="0" smtClean="0"/>
              <a:t>Two community members not affiliated with the College </a:t>
            </a:r>
          </a:p>
          <a:p>
            <a:r>
              <a:rPr lang="en-CA" sz="2800" dirty="0" smtClean="0"/>
              <a:t>A chair (or co-chairs)</a:t>
            </a:r>
          </a:p>
          <a:p>
            <a:r>
              <a:rPr lang="en-CA" sz="2800" dirty="0" smtClean="0"/>
              <a:t>Members must be Canadian citizens or permanent residents</a:t>
            </a:r>
          </a:p>
          <a:p>
            <a:r>
              <a:rPr lang="en-CA" sz="2800" dirty="0" smtClean="0"/>
              <a:t>A list of REB members is posted at:</a:t>
            </a:r>
          </a:p>
          <a:p>
            <a:pPr marL="114300" indent="0">
              <a:buNone/>
            </a:pPr>
            <a:r>
              <a:rPr lang="en-US" sz="2800" dirty="0">
                <a:hlinkClick r:id="rId2"/>
              </a:rPr>
              <a:t>http://www.loyalistcollege.com/about-loyalist/research-services/research-ethics-board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6228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Mandate of Loyalist REB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Ensure research involving human participants meets standards detailed in the Tri-Council* Policy Statement on Ethical Conduct for Research Involving Human Participants</a:t>
            </a:r>
          </a:p>
          <a:p>
            <a:pPr marL="114300" indent="0">
              <a:buNone/>
            </a:pPr>
            <a:r>
              <a:rPr lang="en-CA" sz="2800" dirty="0">
                <a:hlinkClick r:id="rId2"/>
              </a:rPr>
              <a:t>http://</a:t>
            </a:r>
            <a:r>
              <a:rPr lang="en-CA" sz="2800" dirty="0" smtClean="0">
                <a:hlinkClick r:id="rId2"/>
              </a:rPr>
              <a:t>www.pre.ethics.gc.ca/pdf/eng/tcps2-2014/TCPS_2_FINAL_Web.pdf</a:t>
            </a:r>
            <a:endParaRPr lang="en-CA" sz="2800" dirty="0"/>
          </a:p>
          <a:p>
            <a:pPr marL="114300" indent="0">
              <a:buNone/>
            </a:pPr>
            <a:endParaRPr lang="en-CA" sz="2800" dirty="0" smtClean="0"/>
          </a:p>
          <a:p>
            <a:pPr marL="114300" indent="0">
              <a:buNone/>
            </a:pPr>
            <a:r>
              <a:rPr lang="en-CA" sz="2000" dirty="0" smtClean="0"/>
              <a:t>*</a:t>
            </a:r>
            <a:r>
              <a:rPr lang="en-CA" sz="2000" i="1" dirty="0" smtClean="0"/>
              <a:t>Tri-Council is: Canadian Institutes of Health Research; Natural Sciences and Engineering Research Council of Canada; Social Sciences and Humanities Research Council of Canada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8469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Tri-Council Policy Statement (TCPS 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 smtClean="0"/>
              <a:t>Policy Statement: Ethical Conduct of Research Involving Human Participants (1998, 2010, 2014)</a:t>
            </a:r>
          </a:p>
          <a:p>
            <a:r>
              <a:rPr lang="en-CA" sz="2800" dirty="0" smtClean="0"/>
              <a:t>REB members must complete TCPS2 on-line training certification </a:t>
            </a:r>
          </a:p>
          <a:p>
            <a:r>
              <a:rPr lang="en-CA" sz="2800" dirty="0" smtClean="0"/>
              <a:t>Website:</a:t>
            </a:r>
          </a:p>
          <a:p>
            <a:r>
              <a:rPr lang="en-CA" sz="2800" dirty="0" smtClean="0">
                <a:hlinkClick r:id="rId2"/>
              </a:rPr>
              <a:t>http</a:t>
            </a:r>
            <a:r>
              <a:rPr lang="en-CA" sz="2800" dirty="0">
                <a:hlinkClick r:id="rId2"/>
              </a:rPr>
              <a:t>://www.pre.ethics.gc.ca/eng/index</a:t>
            </a:r>
            <a:r>
              <a:rPr lang="en-CA" sz="2800" dirty="0" smtClean="0">
                <a:hlinkClick r:id="rId2"/>
              </a:rPr>
              <a:t>/</a:t>
            </a:r>
            <a:endParaRPr lang="en-CA" sz="2800" dirty="0" smtClean="0"/>
          </a:p>
          <a:p>
            <a:r>
              <a:rPr lang="en-CA" sz="2800" dirty="0" smtClean="0"/>
              <a:t>Three principles define value of human dignity: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Respect for persons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Concern for welfare of participants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Justice and Fairness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575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TCPS2 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7620000" cy="47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74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What projects require REB approval?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CA" sz="2800" dirty="0" smtClean="0"/>
          </a:p>
          <a:p>
            <a:pPr marL="114300" indent="0">
              <a:buNone/>
            </a:pPr>
            <a:r>
              <a:rPr lang="en-CA" sz="3200" dirty="0" smtClean="0"/>
              <a:t>Research on human subjects, including: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Human tissues or biological fluids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Human remains or cadavers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Embryos or fetuses</a:t>
            </a:r>
          </a:p>
          <a:p>
            <a:pPr marL="114300" indent="0">
              <a:buNone/>
            </a:pP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2971274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289</TotalTime>
  <Words>1576</Words>
  <Application>Microsoft Office PowerPoint</Application>
  <PresentationFormat>On-screen Show (4:3)</PresentationFormat>
  <Paragraphs>189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Adjacency</vt:lpstr>
      <vt:lpstr>Research Ethics Board</vt:lpstr>
      <vt:lpstr>To start … let’s define our terms</vt:lpstr>
      <vt:lpstr>What is an REB?</vt:lpstr>
      <vt:lpstr>The REB at Loyalist</vt:lpstr>
      <vt:lpstr>Who is on Loyalist’s REB?</vt:lpstr>
      <vt:lpstr>Mandate of Loyalist REB</vt:lpstr>
      <vt:lpstr>Tri-Council Policy Statement (TCPS 2)</vt:lpstr>
      <vt:lpstr>TCPS2 </vt:lpstr>
      <vt:lpstr>What projects require REB approval?</vt:lpstr>
      <vt:lpstr>Projects that require REB approval</vt:lpstr>
      <vt:lpstr>Projects that require REB approval</vt:lpstr>
      <vt:lpstr>Projects NOT requiring REB approval</vt:lpstr>
      <vt:lpstr>Applying for REB approval</vt:lpstr>
      <vt:lpstr>Application process</vt:lpstr>
      <vt:lpstr>Application Process </vt:lpstr>
      <vt:lpstr>REB evaluation process</vt:lpstr>
      <vt:lpstr>Criteria REB use to assess  applications</vt:lpstr>
      <vt:lpstr> Level of risk to participants </vt:lpstr>
      <vt:lpstr>Informed Consent</vt:lpstr>
      <vt:lpstr>Informed Consent</vt:lpstr>
      <vt:lpstr>Privacy and Confidentiality</vt:lpstr>
      <vt:lpstr>Personal Health Information Protection Act</vt:lpstr>
      <vt:lpstr>Vulnerable Populations</vt:lpstr>
      <vt:lpstr>Conflict of Interest </vt:lpstr>
      <vt:lpstr>Types of REB decisions</vt:lpstr>
      <vt:lpstr>Types of REB decisions</vt:lpstr>
      <vt:lpstr>Web link to Loyalist REB</vt:lpstr>
      <vt:lpstr>Questions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Ethics Board</dc:title>
  <dc:creator>Loyalist User</dc:creator>
  <cp:lastModifiedBy>Carly Kelly</cp:lastModifiedBy>
  <cp:revision>41</cp:revision>
  <dcterms:created xsi:type="dcterms:W3CDTF">2016-04-21T18:12:21Z</dcterms:created>
  <dcterms:modified xsi:type="dcterms:W3CDTF">2016-05-19T19:07:34Z</dcterms:modified>
</cp:coreProperties>
</file>